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C0002B4-AF43-4622-928A-069E0A391B84}">
  <a:tblStyle styleId="{8C0002B4-AF43-4622-928A-069E0A391B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042b961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042b961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fb487df8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fb487df8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fb487df87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fb487df87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fb487df8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6fb487df8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6fb487df87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6fb487df8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fb487df8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fb487df8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6fb487df8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6fb487df8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6fb487df8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6fb487df8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6fb487df87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6fb487df87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d042b961f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d042b961f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6fb487df8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6fb487df8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6fb487df8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6fb487df8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fb487df8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fb487df8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fb487df87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fb487df87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6fb487df8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6fb487df8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6fb487df87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6fb487df8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d06db3054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d06db3054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9.png"/><Relationship Id="rId6" Type="http://schemas.openxmlformats.org/officeDocument/2006/relationships/image" Target="../media/image16.png"/><Relationship Id="rId7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1" Type="http://schemas.openxmlformats.org/officeDocument/2006/relationships/hyperlink" Target="https://emojipedia.org/hourglass-done" TargetMode="External"/><Relationship Id="rId10" Type="http://schemas.openxmlformats.org/officeDocument/2006/relationships/hyperlink" Target="https://emojipedia.org/hourglass-done" TargetMode="External"/><Relationship Id="rId9" Type="http://schemas.openxmlformats.org/officeDocument/2006/relationships/hyperlink" Target="https://emojipedia.org/check-mark-button" TargetMode="External"/><Relationship Id="rId5" Type="http://schemas.openxmlformats.org/officeDocument/2006/relationships/hyperlink" Target="https://emojipedia.org/check-mark-button" TargetMode="External"/><Relationship Id="rId6" Type="http://schemas.openxmlformats.org/officeDocument/2006/relationships/hyperlink" Target="https://emojipedia.org/check-mark-button" TargetMode="External"/><Relationship Id="rId7" Type="http://schemas.openxmlformats.org/officeDocument/2006/relationships/hyperlink" Target="https://emojipedia.org/check-mark-button" TargetMode="External"/><Relationship Id="rId8" Type="http://schemas.openxmlformats.org/officeDocument/2006/relationships/hyperlink" Target="https://emojipedia.org/check-mark-butto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3.png"/><Relationship Id="rId6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2.png"/><Relationship Id="rId6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2161500"/>
            <a:ext cx="3165900" cy="2982000"/>
          </a:xfrm>
          <a:prstGeom prst="rect">
            <a:avLst/>
          </a:prstGeom>
          <a:effectLst>
            <a:outerShdw blurRad="57150" rotWithShape="0" algn="bl" dir="5400000" dist="19050">
              <a:srgbClr val="000000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780">
                <a:solidFill>
                  <a:srgbClr val="00FFFF"/>
                </a:solidFill>
              </a:rPr>
              <a:t>BUDT723</a:t>
            </a:r>
            <a:endParaRPr b="1" sz="478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580">
                <a:solidFill>
                  <a:srgbClr val="00FFFF"/>
                </a:solidFill>
              </a:rPr>
              <a:t>BPA TEAM 1</a:t>
            </a:r>
            <a:endParaRPr b="1" sz="358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i="1" lang="en" sz="3580">
                <a:solidFill>
                  <a:srgbClr val="00FFFF"/>
                </a:solidFill>
              </a:rPr>
              <a:t>Meeting Management </a:t>
            </a:r>
            <a:endParaRPr b="1" i="1" sz="358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i="1" lang="en" sz="3580">
                <a:solidFill>
                  <a:srgbClr val="00FFFF"/>
                </a:solidFill>
              </a:rPr>
              <a:t>Tool</a:t>
            </a:r>
            <a:endParaRPr b="1" i="1" sz="3580">
              <a:solidFill>
                <a:srgbClr val="00FFFF"/>
              </a:solidFill>
            </a:endParaRPr>
          </a:p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225338" y="49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220"/>
              <a:t>Synchronised Systems Model </a:t>
            </a:r>
            <a:endParaRPr b="1" sz="22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220"/>
              <a:t>(Data-to-Process CRUD Matrix)</a:t>
            </a:r>
            <a:endParaRPr b="1" sz="22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2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220"/>
          </a:p>
        </p:txBody>
      </p:sp>
      <p:sp>
        <p:nvSpPr>
          <p:cNvPr id="140" name="Google Shape;14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7600" y="901550"/>
            <a:ext cx="7434050" cy="408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225338" y="49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220"/>
              <a:t>Data-to-Process CRUD Matrix</a:t>
            </a:r>
            <a:endParaRPr b="1" sz="22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2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220"/>
          </a:p>
        </p:txBody>
      </p:sp>
      <p:sp>
        <p:nvSpPr>
          <p:cNvPr id="149" name="Google Shape;14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3547" y="662900"/>
            <a:ext cx="7638604" cy="3910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Candidate Solutions Matrix</a:t>
            </a:r>
            <a:endParaRPr b="1"/>
          </a:p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725" y="990100"/>
            <a:ext cx="7903268" cy="3431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Feasibility Analysis Matrix</a:t>
            </a:r>
            <a:endParaRPr b="1"/>
          </a:p>
        </p:txBody>
      </p:sp>
      <p:sp>
        <p:nvSpPr>
          <p:cNvPr id="167" name="Google Shape;16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213" y="1012063"/>
            <a:ext cx="8575577" cy="3119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Input Design</a:t>
            </a:r>
            <a:endParaRPr b="1"/>
          </a:p>
        </p:txBody>
      </p:sp>
      <p:sp>
        <p:nvSpPr>
          <p:cNvPr id="176" name="Google Shape;17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6"/>
          <p:cNvPicPr preferRelativeResize="0"/>
          <p:nvPr/>
        </p:nvPicPr>
        <p:blipFill rotWithShape="1">
          <a:blip r:embed="rId5">
            <a:alphaModFix/>
          </a:blip>
          <a:srcRect b="17992" l="22116" r="26064" t="12267"/>
          <a:stretch/>
        </p:blipFill>
        <p:spPr>
          <a:xfrm>
            <a:off x="3322975" y="1880475"/>
            <a:ext cx="2341602" cy="23445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0" name="Google Shape;180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61200" y="634326"/>
            <a:ext cx="2871099" cy="400645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1" name="Google Shape;181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01" y="1675800"/>
            <a:ext cx="2714676" cy="2753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Output Design</a:t>
            </a:r>
            <a:endParaRPr b="1"/>
          </a:p>
        </p:txBody>
      </p:sp>
      <p:sp>
        <p:nvSpPr>
          <p:cNvPr id="187" name="Google Shape;18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876" y="837700"/>
            <a:ext cx="3694276" cy="1864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91" name="Google Shape;19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5875" y="2881700"/>
            <a:ext cx="3694274" cy="178151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92" name="Google Shape;192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48225" y="540800"/>
            <a:ext cx="3368752" cy="2161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93" name="Google Shape;193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48224" y="2881702"/>
            <a:ext cx="4155326" cy="1688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type="title"/>
          </p:nvPr>
        </p:nvSpPr>
        <p:spPr>
          <a:xfrm>
            <a:off x="311700" y="237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Implementation Plan</a:t>
            </a:r>
            <a:endParaRPr b="1"/>
          </a:p>
        </p:txBody>
      </p:sp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311700" y="900475"/>
            <a:ext cx="431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1. </a:t>
            </a:r>
            <a:r>
              <a:rPr b="1" lang="en" u="sng">
                <a:solidFill>
                  <a:schemeClr val="dk1"/>
                </a:solidFill>
              </a:rPr>
              <a:t>Implementation Kick-off</a:t>
            </a:r>
            <a:endParaRPr b="1" u="sng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Software APIs, Cronjobs and AI tools (Whisper by OpenAI)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Dummy data from Trace3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Hardware components (Linux servers,  supervisor)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2. </a:t>
            </a:r>
            <a:r>
              <a:rPr b="1" lang="en" u="sng">
                <a:solidFill>
                  <a:schemeClr val="dk1"/>
                </a:solidFill>
              </a:rPr>
              <a:t>Installation and Configuration</a:t>
            </a:r>
            <a:endParaRPr b="1" u="sng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Deploying on host server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Setting up software and hardware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Integrating APIs and Cron Jobs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Configuring with Trace3's data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1" name="Google Shape;20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8"/>
          <p:cNvSpPr txBox="1"/>
          <p:nvPr>
            <p:ph idx="2" type="body"/>
          </p:nvPr>
        </p:nvSpPr>
        <p:spPr>
          <a:xfrm>
            <a:off x="4832400" y="900475"/>
            <a:ext cx="3999900" cy="35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3</a:t>
            </a:r>
            <a:r>
              <a:rPr b="1" lang="en">
                <a:solidFill>
                  <a:schemeClr val="dk1"/>
                </a:solidFill>
              </a:rPr>
              <a:t>. </a:t>
            </a:r>
            <a:r>
              <a:rPr b="1" lang="en" u="sng">
                <a:solidFill>
                  <a:schemeClr val="dk1"/>
                </a:solidFill>
              </a:rPr>
              <a:t>Data Migration</a:t>
            </a:r>
            <a:endParaRPr b="1" u="sng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Transferring existing meeting data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Migrating Outlook calendar data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Integrating supplementary meeting data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4. </a:t>
            </a:r>
            <a:r>
              <a:rPr b="1" lang="en" u="sng">
                <a:solidFill>
                  <a:schemeClr val="dk1"/>
                </a:solidFill>
              </a:rPr>
              <a:t>Testing</a:t>
            </a:r>
            <a:endParaRPr b="1" u="sng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Alpha testing (functionality, Speech-to-Text)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Beta testing with user involvement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5. </a:t>
            </a:r>
            <a:r>
              <a:rPr b="1" lang="en" u="sng">
                <a:solidFill>
                  <a:schemeClr val="dk1"/>
                </a:solidFill>
              </a:rPr>
              <a:t>Go-Live, Hypercare &amp; Transition</a:t>
            </a:r>
            <a:endParaRPr b="1" u="sng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Deploying on production servers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User transition from old to new system</a:t>
            </a:r>
            <a:endParaRPr/>
          </a:p>
        </p:txBody>
      </p:sp>
      <p:cxnSp>
        <p:nvCxnSpPr>
          <p:cNvPr id="204" name="Google Shape;204;p28"/>
          <p:cNvCxnSpPr/>
          <p:nvPr/>
        </p:nvCxnSpPr>
        <p:spPr>
          <a:xfrm>
            <a:off x="4465950" y="955200"/>
            <a:ext cx="18900" cy="373050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210" name="Google Shape;210;p29"/>
          <p:cNvSpPr txBox="1"/>
          <p:nvPr>
            <p:ph idx="1" type="subTitle"/>
          </p:nvPr>
        </p:nvSpPr>
        <p:spPr>
          <a:xfrm>
            <a:off x="311700" y="26488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let us know if you have any questions.</a:t>
            </a:r>
            <a:endParaRPr/>
          </a:p>
        </p:txBody>
      </p:sp>
      <p:pic>
        <p:nvPicPr>
          <p:cNvPr id="211" name="Google Shape;2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Agenda</a:t>
            </a:r>
            <a:endParaRPr b="1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Current Project Status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Proposed System Architecture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Data Flow Diagram (Context, L0, L1)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Entity Relationship Diagram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Physical Data Flow Diagram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6.   </a:t>
            </a:r>
            <a:r>
              <a:rPr lang="en" sz="2000">
                <a:solidFill>
                  <a:schemeClr val="dk1"/>
                </a:solidFill>
              </a:rPr>
              <a:t>Synchronised Systems Model (CRUD Matrix)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7.   Candidate Solutions Matrix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8.   Feasibility Analysis Matrix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9.   Input and Output Design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10. Implementation Plan</a:t>
            </a:r>
            <a:endParaRPr/>
          </a:p>
        </p:txBody>
      </p:sp>
      <p:cxnSp>
        <p:nvCxnSpPr>
          <p:cNvPr id="66" name="Google Shape;66;p14"/>
          <p:cNvCxnSpPr/>
          <p:nvPr/>
        </p:nvCxnSpPr>
        <p:spPr>
          <a:xfrm>
            <a:off x="4549275" y="1297050"/>
            <a:ext cx="6300" cy="312450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Current Project Status</a:t>
            </a:r>
            <a:endParaRPr b="1"/>
          </a:p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5" name="Google Shape;75;p15"/>
          <p:cNvGraphicFramePr/>
          <p:nvPr/>
        </p:nvGraphicFramePr>
        <p:xfrm>
          <a:off x="429000" y="892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{8C0002B4-AF43-4622-928A-069E0A391B84}</a:tableStyleId>
              </a:tblPr>
              <a:tblGrid>
                <a:gridCol w="585825"/>
                <a:gridCol w="5366575"/>
                <a:gridCol w="1641225"/>
              </a:tblGrid>
              <a:tr h="415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#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Item Description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Status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SOW Approval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u="sng">
                          <a:solidFill>
                            <a:schemeClr val="hlink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  <a:hlinkClick r:id="rId5"/>
                        </a:rPr>
                        <a:t>✅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System Analysis Report Approval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u="sng">
                          <a:solidFill>
                            <a:schemeClr val="accent5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  <a:hlinkClick r:id="rId6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✅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Proposed System Design Architecture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u="sng">
                          <a:solidFill>
                            <a:schemeClr val="accent5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  <a:hlinkClick r:id="rId7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✅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Pre-meeting and Post-meeting Survey Methodology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u="sng">
                          <a:solidFill>
                            <a:schemeClr val="accent5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  <a:hlinkClick r:id="rId8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✅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Processing and Storage Methodology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u="sng">
                          <a:solidFill>
                            <a:schemeClr val="accent5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  <a:hlinkClick r:id="rId9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✅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Analytics Dashboard Content Finalization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u="sng">
                          <a:solidFill>
                            <a:schemeClr val="accent5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  <a:hlinkClick r:id="rId10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⌛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Implementation Phase Planning and Client Feedback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u="sng">
                          <a:solidFill>
                            <a:schemeClr val="accent5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  <a:hlinkClick r:id="rId11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⌛</a:t>
                      </a:r>
                      <a:endParaRPr sz="1500"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363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Proposed System Architecture</a:t>
            </a:r>
            <a:endParaRPr b="1"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960475"/>
            <a:ext cx="3999900" cy="3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b="1" lang="en" sz="1000">
                <a:solidFill>
                  <a:schemeClr val="dk1"/>
                </a:solidFill>
              </a:rPr>
              <a:t>1. </a:t>
            </a:r>
            <a:r>
              <a:rPr b="1" lang="en" sz="1000" u="sng">
                <a:solidFill>
                  <a:schemeClr val="dk1"/>
                </a:solidFill>
              </a:rPr>
              <a:t>Data Collection</a:t>
            </a:r>
            <a:r>
              <a:rPr b="1" lang="en" sz="1000">
                <a:solidFill>
                  <a:schemeClr val="dk1"/>
                </a:solidFill>
              </a:rPr>
              <a:t>: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solidFill>
                  <a:schemeClr val="dk1"/>
                </a:solidFill>
              </a:rPr>
              <a:t>   - Scheduled meeting data from Outlook calendar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solidFill>
                  <a:schemeClr val="dk1"/>
                </a:solidFill>
              </a:rPr>
              <a:t>   - Meeting transcripts/closed captions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solidFill>
                  <a:schemeClr val="dk1"/>
                </a:solidFill>
              </a:rPr>
              <a:t>   - Participant attendance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b="1" lang="en" sz="1000">
                <a:solidFill>
                  <a:schemeClr val="dk1"/>
                </a:solidFill>
              </a:rPr>
              <a:t>2. </a:t>
            </a:r>
            <a:r>
              <a:rPr b="1" lang="en" sz="1000" u="sng">
                <a:solidFill>
                  <a:schemeClr val="dk1"/>
                </a:solidFill>
              </a:rPr>
              <a:t>Data Processing</a:t>
            </a:r>
            <a:r>
              <a:rPr b="1" lang="en" sz="1000">
                <a:solidFill>
                  <a:schemeClr val="dk1"/>
                </a:solidFill>
              </a:rPr>
              <a:t>: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solidFill>
                  <a:schemeClr val="dk1"/>
                </a:solidFill>
              </a:rPr>
              <a:t>   - Speech-to-text conversion (e.g., Whisper by OpenAI)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solidFill>
                  <a:schemeClr val="dk1"/>
                </a:solidFill>
              </a:rPr>
              <a:t>   - Meeting summarization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b="1" lang="en" sz="1000">
                <a:solidFill>
                  <a:schemeClr val="dk1"/>
                </a:solidFill>
              </a:rPr>
              <a:t>3. </a:t>
            </a:r>
            <a:r>
              <a:rPr b="1" lang="en" sz="1000" u="sng">
                <a:solidFill>
                  <a:schemeClr val="dk1"/>
                </a:solidFill>
              </a:rPr>
              <a:t>Data Storage</a:t>
            </a:r>
            <a:r>
              <a:rPr b="1" lang="en" sz="1000">
                <a:solidFill>
                  <a:schemeClr val="dk1"/>
                </a:solidFill>
              </a:rPr>
              <a:t>: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solidFill>
                  <a:schemeClr val="dk1"/>
                </a:solidFill>
              </a:rPr>
              <a:t>   - </a:t>
            </a:r>
            <a:r>
              <a:rPr lang="en" sz="1000">
                <a:solidFill>
                  <a:schemeClr val="dk1"/>
                </a:solidFill>
              </a:rPr>
              <a:t>M</a:t>
            </a:r>
            <a:r>
              <a:rPr lang="en" sz="1000">
                <a:solidFill>
                  <a:schemeClr val="dk1"/>
                </a:solidFill>
              </a:rPr>
              <a:t>eeting database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solidFill>
                  <a:schemeClr val="dk1"/>
                </a:solidFill>
              </a:rPr>
              <a:t>   - User database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b="1" lang="en" sz="1000">
                <a:solidFill>
                  <a:schemeClr val="dk1"/>
                </a:solidFill>
              </a:rPr>
              <a:t>4. </a:t>
            </a:r>
            <a:r>
              <a:rPr b="1" lang="en" sz="1000" u="sng">
                <a:solidFill>
                  <a:schemeClr val="dk1"/>
                </a:solidFill>
              </a:rPr>
              <a:t>Fetching data from Meeting Tools </a:t>
            </a:r>
            <a:r>
              <a:rPr b="1" lang="en" sz="1000">
                <a:solidFill>
                  <a:schemeClr val="dk1"/>
                </a:solidFill>
              </a:rPr>
              <a:t>: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solidFill>
                  <a:schemeClr val="dk1"/>
                </a:solidFill>
              </a:rPr>
              <a:t>   - API integration with meeting applications (e.g., WebEx, Teams)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solidFill>
                  <a:schemeClr val="dk1"/>
                </a:solidFill>
              </a:rPr>
              <a:t>   - Verification and storage of ad-hoc meetings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65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>
            <p:ph idx="2" type="body"/>
          </p:nvPr>
        </p:nvSpPr>
        <p:spPr>
          <a:xfrm>
            <a:off x="4311600" y="960475"/>
            <a:ext cx="4582500" cy="3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5. </a:t>
            </a:r>
            <a:r>
              <a:rPr b="1" lang="en" sz="1000" u="sng">
                <a:solidFill>
                  <a:schemeClr val="dk1"/>
                </a:solidFill>
              </a:rPr>
              <a:t>User Interface</a:t>
            </a:r>
            <a:r>
              <a:rPr b="1" lang="en" sz="1000">
                <a:solidFill>
                  <a:schemeClr val="dk1"/>
                </a:solidFill>
              </a:rPr>
              <a:t>: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   - Dashboard for admins, organizers, participants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   - Access to all meeting data (invitees, attendance, agenda, summary, etc.)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   - Metrics and key performance indicators (for projects &amp; resources)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   - Overall meeting analytics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6. </a:t>
            </a:r>
            <a:r>
              <a:rPr b="1" lang="en" sz="1000" u="sng">
                <a:solidFill>
                  <a:schemeClr val="dk1"/>
                </a:solidFill>
              </a:rPr>
              <a:t>Feedback Mechanism</a:t>
            </a:r>
            <a:r>
              <a:rPr b="1" lang="en" sz="1000">
                <a:solidFill>
                  <a:schemeClr val="dk1"/>
                </a:solidFill>
              </a:rPr>
              <a:t>: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   - Pre-meeting survey for organizers (agenda, supporting documents)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   - Post-meeting survey for participants (feedback, questions)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   - Survey data storage in the meeting database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7. </a:t>
            </a:r>
            <a:r>
              <a:rPr b="1" lang="en" sz="1000" u="sng">
                <a:solidFill>
                  <a:schemeClr val="dk1"/>
                </a:solidFill>
              </a:rPr>
              <a:t>Scheduled Tasks/Services</a:t>
            </a:r>
            <a:r>
              <a:rPr b="1" lang="en" sz="1000">
                <a:solidFill>
                  <a:schemeClr val="dk1"/>
                </a:solidFill>
              </a:rPr>
              <a:t>: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   - Early morning data collection from Outlook (CRON jobs)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   - End-of-day meeting summarization</a:t>
            </a:r>
            <a:endParaRPr sz="1000"/>
          </a:p>
        </p:txBody>
      </p:sp>
      <p:cxnSp>
        <p:nvCxnSpPr>
          <p:cNvPr id="86" name="Google Shape;86;p16"/>
          <p:cNvCxnSpPr/>
          <p:nvPr/>
        </p:nvCxnSpPr>
        <p:spPr>
          <a:xfrm>
            <a:off x="4240125" y="960475"/>
            <a:ext cx="15300" cy="345360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Flow Diagram</a:t>
            </a:r>
            <a:endParaRPr b="1"/>
          </a:p>
        </p:txBody>
      </p:sp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7697" y="1026350"/>
            <a:ext cx="4031248" cy="309081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6" name="Google Shape;9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776" y="1367325"/>
            <a:ext cx="3768848" cy="2408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Flow Diagram</a:t>
            </a:r>
            <a:endParaRPr b="1"/>
          </a:p>
        </p:txBody>
      </p:sp>
      <p:sp>
        <p:nvSpPr>
          <p:cNvPr id="102" name="Google Shape;10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5900" y="1116050"/>
            <a:ext cx="3932350" cy="305193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1801" y="1437600"/>
            <a:ext cx="3594249" cy="2408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Entity Relationship Diagram</a:t>
            </a:r>
            <a:endParaRPr b="1"/>
          </a:p>
        </p:txBody>
      </p:sp>
      <p:sp>
        <p:nvSpPr>
          <p:cNvPr id="112" name="Google Shape;11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3025" y="804300"/>
            <a:ext cx="3617950" cy="38210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Physical Data Flow Diagram</a:t>
            </a:r>
            <a:endParaRPr b="1"/>
          </a:p>
        </p:txBody>
      </p:sp>
      <p:sp>
        <p:nvSpPr>
          <p:cNvPr id="121" name="Google Shape;12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 rotWithShape="1">
          <a:blip r:embed="rId5">
            <a:alphaModFix/>
          </a:blip>
          <a:srcRect b="0" l="0" r="2104" t="0"/>
          <a:stretch/>
        </p:blipFill>
        <p:spPr>
          <a:xfrm>
            <a:off x="2332050" y="897025"/>
            <a:ext cx="3781201" cy="4000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26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Physical Data Flow Diagram</a:t>
            </a:r>
            <a:endParaRPr b="1"/>
          </a:p>
        </p:txBody>
      </p:sp>
      <p:sp>
        <p:nvSpPr>
          <p:cNvPr id="130" name="Google Shape;13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994" y="0"/>
            <a:ext cx="1476004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4573675"/>
            <a:ext cx="793554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826" y="998863"/>
            <a:ext cx="4066123" cy="341364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4" name="Google Shape;13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15425" y="1061925"/>
            <a:ext cx="3836202" cy="3287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